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0" r:id="rId6"/>
    <p:sldId id="262" r:id="rId7"/>
    <p:sldId id="261"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32" autoAdjust="0"/>
  </p:normalViewPr>
  <p:slideViewPr>
    <p:cSldViewPr snapToGrid="0">
      <p:cViewPr varScale="1">
        <p:scale>
          <a:sx n="82" d="100"/>
          <a:sy n="82" d="100"/>
        </p:scale>
        <p:origin x="96"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3D17512-00ED-4675-8427-923E70867EC4}" type="datetimeFigureOut">
              <a:rPr lang="en-US" smtClean="0"/>
              <a:t>10/26/2023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D135D991-9766-477D-ABBF-28382D0C3D06}"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853837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D17512-00ED-4675-8427-923E70867EC4}"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2474274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D17512-00ED-4675-8427-923E70867EC4}"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2804655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D17512-00ED-4675-8427-923E70867EC4}"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1770818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smtClean="0"/>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3D17512-00ED-4675-8427-923E70867EC4}"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35D991-9766-477D-ABBF-28382D0C3D06}"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7924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3D17512-00ED-4675-8427-923E70867EC4}"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1057944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smtClean="0"/>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3D17512-00ED-4675-8427-923E70867EC4}" type="datetimeFigureOut">
              <a:rPr lang="en-US" smtClean="0"/>
              <a:t>10/26/2023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2689470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3D17512-00ED-4675-8427-923E70867EC4}" type="datetimeFigureOut">
              <a:rPr lang="en-US" smtClean="0"/>
              <a:t>10/26/2023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4200819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D17512-00ED-4675-8427-923E70867EC4}" type="datetimeFigureOut">
              <a:rPr lang="en-US" smtClean="0"/>
              <a:t>10/26/2023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278705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3D17512-00ED-4675-8427-923E70867EC4}"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1249574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3D17512-00ED-4675-8427-923E70867EC4}"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35D991-9766-477D-ABBF-28382D0C3D06}" type="slidenum">
              <a:rPr lang="en-US" smtClean="0"/>
              <a:t>‹#›</a:t>
            </a:fld>
            <a:endParaRPr lang="en-US"/>
          </a:p>
        </p:txBody>
      </p:sp>
    </p:spTree>
    <p:extLst>
      <p:ext uri="{BB962C8B-B14F-4D97-AF65-F5344CB8AC3E}">
        <p14:creationId xmlns:p14="http://schemas.microsoft.com/office/powerpoint/2010/main" val="1782433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3D17512-00ED-4675-8427-923E70867EC4}" type="datetimeFigureOut">
              <a:rPr lang="en-US" smtClean="0"/>
              <a:t>10/26/2023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D135D991-9766-477D-ABBF-28382D0C3D06}" type="slidenum">
              <a:rPr lang="en-US" smtClean="0"/>
              <a:t>‹#›</a:t>
            </a:fld>
            <a:endParaRPr lang="en-US"/>
          </a:p>
        </p:txBody>
      </p:sp>
    </p:spTree>
    <p:extLst>
      <p:ext uri="{BB962C8B-B14F-4D97-AF65-F5344CB8AC3E}">
        <p14:creationId xmlns:p14="http://schemas.microsoft.com/office/powerpoint/2010/main" val="262661669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54925" y="2586445"/>
            <a:ext cx="8804365" cy="769441"/>
          </a:xfrm>
          <a:prstGeom prst="rect">
            <a:avLst/>
          </a:prstGeom>
          <a:noFill/>
        </p:spPr>
        <p:txBody>
          <a:bodyPr wrap="square" rtlCol="0">
            <a:spAutoFit/>
          </a:bodyPr>
          <a:lstStyle/>
          <a:p>
            <a:pPr algn="ctr"/>
            <a:r>
              <a:rPr lang="en-US" sz="4400" b="1" dirty="0" smtClean="0">
                <a:latin typeface="Times New Roman" panose="02020603050405020304" pitchFamily="18" charset="0"/>
                <a:cs typeface="Times New Roman" panose="02020603050405020304" pitchFamily="18" charset="0"/>
              </a:rPr>
              <a:t>OBJECT DETECTION SYSTEM</a:t>
            </a:r>
            <a:endParaRPr lang="en-US" sz="4400" b="1" dirty="0">
              <a:latin typeface="Times New Roman" panose="02020603050405020304" pitchFamily="18" charset="0"/>
              <a:cs typeface="Times New Roman" panose="02020603050405020304" pitchFamily="18" charset="0"/>
            </a:endParaRPr>
          </a:p>
        </p:txBody>
      </p:sp>
      <p:sp>
        <p:nvSpPr>
          <p:cNvPr id="5" name="Rectangle 4"/>
          <p:cNvSpPr/>
          <p:nvPr/>
        </p:nvSpPr>
        <p:spPr>
          <a:xfrm>
            <a:off x="1724295" y="2333896"/>
            <a:ext cx="9100458" cy="1288869"/>
          </a:xfrm>
          <a:prstGeom prst="rect">
            <a:avLst/>
          </a:prstGeom>
          <a:noFill/>
          <a:ln>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3793" y="5605217"/>
            <a:ext cx="5921828" cy="1015663"/>
          </a:xfrm>
          <a:prstGeom prst="rect">
            <a:avLst/>
          </a:prstGeom>
          <a:noFill/>
        </p:spPr>
        <p:txBody>
          <a:bodyPr wrap="square" rtlCol="0">
            <a:spAutoFit/>
          </a:bodyPr>
          <a:lstStyle/>
          <a:p>
            <a:pPr algn="ctr"/>
            <a:r>
              <a:rPr lang="en-US" sz="2000" spc="300" dirty="0" smtClean="0">
                <a:latin typeface="Times New Roman" panose="02020603050405020304" pitchFamily="18" charset="0"/>
                <a:cs typeface="Times New Roman" panose="02020603050405020304" pitchFamily="18" charset="0"/>
              </a:rPr>
              <a:t>Surajit Das</a:t>
            </a:r>
          </a:p>
          <a:p>
            <a:pPr algn="ctr"/>
            <a:r>
              <a:rPr lang="en-US" sz="2000" spc="300" dirty="0" smtClean="0">
                <a:latin typeface="Times New Roman" panose="02020603050405020304" pitchFamily="18" charset="0"/>
                <a:cs typeface="Times New Roman" panose="02020603050405020304" pitchFamily="18" charset="0"/>
              </a:rPr>
              <a:t>04520803121</a:t>
            </a:r>
          </a:p>
          <a:p>
            <a:pPr algn="ctr"/>
            <a:r>
              <a:rPr lang="en-US" sz="2000" spc="300" dirty="0" smtClean="0">
                <a:latin typeface="Times New Roman" panose="02020603050405020304" pitchFamily="18" charset="0"/>
                <a:cs typeface="Times New Roman" panose="02020603050405020304" pitchFamily="18" charset="0"/>
              </a:rPr>
              <a:t>IT-B</a:t>
            </a:r>
            <a:endParaRPr lang="en-US" sz="2000" spc="300" dirty="0">
              <a:latin typeface="Times New Roman" panose="02020603050405020304" pitchFamily="18" charset="0"/>
              <a:cs typeface="Times New Roman" panose="02020603050405020304" pitchFamily="18" charset="0"/>
            </a:endParaRPr>
          </a:p>
        </p:txBody>
      </p:sp>
      <p:sp>
        <p:nvSpPr>
          <p:cNvPr id="7" name="Rectangle 6"/>
          <p:cNvSpPr/>
          <p:nvPr/>
        </p:nvSpPr>
        <p:spPr>
          <a:xfrm>
            <a:off x="8007529" y="5581892"/>
            <a:ext cx="3814356" cy="1062312"/>
          </a:xfrm>
          <a:prstGeom prst="rect">
            <a:avLst/>
          </a:prstGeom>
          <a:noFill/>
          <a:ln>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0404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8720" y="383177"/>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INTRODUCTION</a:t>
            </a:r>
            <a:endParaRPr lang="en-US" sz="4400" b="1" u="sng"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628500" y="1581280"/>
            <a:ext cx="7916092" cy="1477328"/>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Welcome to the presentation of our Object Detection project, a remarkable fusion of technology and innovation! In this journey, we harnessed the power of OpenCV and Python for the backend, enabling robust and real-time object detection. On the frontend, we designed a user-friendly interface using HTML, CSS, and JavaScript to make our system accessible to a wide range of users.</a:t>
            </a:r>
            <a:endParaRPr lang="en-US" sz="2000" dirty="0">
              <a:latin typeface="Times New Roman" panose="02020603050405020304" pitchFamily="18" charset="0"/>
              <a:cs typeface="Times New Roman" panose="02020603050405020304" pitchFamily="18" charset="0"/>
            </a:endParaRPr>
          </a:p>
        </p:txBody>
      </p:sp>
      <p:pic>
        <p:nvPicPr>
          <p:cNvPr id="1026" name="Picture 2" descr="Exploring Object Detection Applications and Benefits - DeepLob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86454" y="3487270"/>
            <a:ext cx="4800185" cy="3200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6213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8720" y="383177"/>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Object Detection</a:t>
            </a:r>
            <a:endParaRPr lang="en-US" sz="4400" b="1" u="sng" dirty="0">
              <a:latin typeface="Times New Roman" panose="02020603050405020304" pitchFamily="18" charset="0"/>
              <a:cs typeface="Times New Roman" panose="02020603050405020304" pitchFamily="18" charset="0"/>
            </a:endParaRPr>
          </a:p>
        </p:txBody>
      </p:sp>
      <p:sp>
        <p:nvSpPr>
          <p:cNvPr id="5" name="TextBox 4"/>
          <p:cNvSpPr txBox="1"/>
          <p:nvPr/>
        </p:nvSpPr>
        <p:spPr>
          <a:xfrm>
            <a:off x="243455" y="1366127"/>
            <a:ext cx="10694894" cy="4801314"/>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Object Detection Defined:</a:t>
            </a:r>
            <a:r>
              <a:rPr lang="en-US" dirty="0">
                <a:latin typeface="Times New Roman" panose="02020603050405020304" pitchFamily="18" charset="0"/>
                <a:cs typeface="Times New Roman" panose="02020603050405020304" pitchFamily="18" charset="0"/>
              </a:rPr>
              <a:t> Object detection is the process of locating and identifying objects of interest within digital images or video frames. It goes beyond image classification by providing the exact coordinates of detected objects</a:t>
            </a:r>
            <a:r>
              <a:rPr lang="en-US" dirty="0" smtClean="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Significance:</a:t>
            </a:r>
            <a:r>
              <a:rPr lang="en-US" dirty="0">
                <a:latin typeface="Times New Roman" panose="02020603050405020304" pitchFamily="18" charset="0"/>
                <a:cs typeface="Times New Roman" panose="02020603050405020304" pitchFamily="18" charset="0"/>
              </a:rPr>
              <a:t> Object detection technology has a wide range of applications, from surveillance and autonomous vehicles to medical imaging and augmented reality. It enables computers to "see" and interpret their surroundings, making it a crucial component in the world of computer vision</a:t>
            </a:r>
            <a:r>
              <a:rPr lang="en-US" dirty="0" smtClean="0">
                <a:latin typeface="Times New Roman" panose="02020603050405020304" pitchFamily="18" charset="0"/>
                <a:cs typeface="Times New Roman" panose="02020603050405020304" pitchFamily="18" charset="0"/>
              </a:rPr>
              <a:t>.</a:t>
            </a:r>
          </a:p>
          <a:p>
            <a:endParaRPr lang="en-US" b="1" dirty="0" smtClean="0">
              <a:latin typeface="Times New Roman" panose="02020603050405020304" pitchFamily="18" charset="0"/>
              <a:cs typeface="Times New Roman" panose="02020603050405020304" pitchFamily="18" charset="0"/>
            </a:endParaRPr>
          </a:p>
          <a:p>
            <a:r>
              <a:rPr lang="en-US" b="1" dirty="0" smtClean="0">
                <a:latin typeface="Times New Roman" panose="02020603050405020304" pitchFamily="18" charset="0"/>
                <a:cs typeface="Times New Roman" panose="02020603050405020304" pitchFamily="18" charset="0"/>
              </a:rPr>
              <a:t>How it works:</a:t>
            </a:r>
          </a:p>
          <a:p>
            <a:pPr marL="742950" lvl="1"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Algorithms </a:t>
            </a:r>
            <a:r>
              <a:rPr lang="en-US" dirty="0">
                <a:latin typeface="Times New Roman" panose="02020603050405020304" pitchFamily="18" charset="0"/>
                <a:cs typeface="Times New Roman" panose="02020603050405020304" pitchFamily="18" charset="0"/>
              </a:rPr>
              <a:t>and Models: Object detection relies on specialized algorithms and models. In our project, we utilized OpenCV and Python, combining pre-trained models and custom machine learning to achieve high accuracy.</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Feature Extraction: The system analyzes image features such as edges, shapes, and textures to identify objects.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Bounding Boxes: Detected objects are outlined with bounding boxes, providing their location within the frame.</a:t>
            </a:r>
          </a:p>
          <a:p>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0924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8720" y="383177"/>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Technologies Used</a:t>
            </a:r>
            <a:endParaRPr lang="en-US" sz="4400" b="1" u="sng" dirty="0">
              <a:latin typeface="Times New Roman" panose="02020603050405020304" pitchFamily="18" charset="0"/>
              <a:cs typeface="Times New Roman" panose="02020603050405020304" pitchFamily="18" charset="0"/>
            </a:endParaRPr>
          </a:p>
        </p:txBody>
      </p:sp>
      <p:sp>
        <p:nvSpPr>
          <p:cNvPr id="5" name="TextBox 4"/>
          <p:cNvSpPr txBox="1"/>
          <p:nvPr/>
        </p:nvSpPr>
        <p:spPr>
          <a:xfrm>
            <a:off x="243455" y="1427089"/>
            <a:ext cx="10694894" cy="4801314"/>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Backend technologies:</a:t>
            </a:r>
            <a:r>
              <a:rPr lang="en-US" dirty="0" smtClean="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OpenCV </a:t>
            </a:r>
            <a:r>
              <a:rPr lang="en-US" dirty="0">
                <a:latin typeface="Times New Roman" panose="02020603050405020304" pitchFamily="18" charset="0"/>
                <a:cs typeface="Times New Roman" panose="02020603050405020304" pitchFamily="18" charset="0"/>
              </a:rPr>
              <a:t>(Open Source Computer Vision Library): OpenCV is a powerful open-source library that provides tools for computer vision, including object detection and image processing.</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Python: Python is a versatile programming language used for developing the backend of our system. Its rich ecosystem of libraries and ease of use made it a natural choice.</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Flask (Web Framework): Flask is a lightweight and flexible web framework for Python that facilitated the development of our web-based user interface</a:t>
            </a:r>
            <a:r>
              <a:rPr lang="en-US" dirty="0" smtClean="0">
                <a:latin typeface="Times New Roman" panose="02020603050405020304" pitchFamily="18" charset="0"/>
                <a:cs typeface="Times New Roman" panose="02020603050405020304" pitchFamily="18" charset="0"/>
              </a:rPr>
              <a:t>.</a:t>
            </a:r>
            <a:endParaRPr lang="en-US" b="1" dirty="0" smtClean="0">
              <a:latin typeface="Times New Roman" panose="02020603050405020304" pitchFamily="18" charset="0"/>
              <a:cs typeface="Times New Roman" panose="02020603050405020304" pitchFamily="18" charset="0"/>
            </a:endParaRPr>
          </a:p>
          <a:p>
            <a:r>
              <a:rPr lang="en-US" b="1" dirty="0" smtClean="0">
                <a:latin typeface="Times New Roman" panose="02020603050405020304" pitchFamily="18" charset="0"/>
                <a:cs typeface="Times New Roman" panose="02020603050405020304" pitchFamily="18" charset="0"/>
              </a:rPr>
              <a:t>Frontend technologies: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HTML (Hypertext Markup Language): HTML is the backbone of our user interface, providing structure and content for web pages.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CSS (Cascading Style Sheets): CSS styles our frontend, making it visually appealing and user-friendly.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JavaScript: JavaScript brings interactivity to our interface, enabling dynamic user experiences</a:t>
            </a:r>
            <a:r>
              <a:rPr lang="en-US" dirty="0" smtClean="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combination of these technologies, including Flask for web development, allowed us to create a sophisticated object detection system, with a robust backend and an intuitive, web-based frontend. The synergy of OpenCV, Python, Flask, and web technologies has empowered us to achieve our project's goals effectively.</a:t>
            </a:r>
          </a:p>
          <a:p>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4581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8720" y="383177"/>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Detailed Specifications</a:t>
            </a:r>
            <a:endParaRPr lang="en-US" sz="4400" b="1" u="sng" dirty="0">
              <a:latin typeface="Times New Roman" panose="02020603050405020304" pitchFamily="18" charset="0"/>
              <a:cs typeface="Times New Roman" panose="02020603050405020304" pitchFamily="18" charset="0"/>
            </a:endParaRPr>
          </a:p>
        </p:txBody>
      </p:sp>
      <p:sp>
        <p:nvSpPr>
          <p:cNvPr id="5" name="TextBox 4"/>
          <p:cNvSpPr txBox="1"/>
          <p:nvPr/>
        </p:nvSpPr>
        <p:spPr>
          <a:xfrm>
            <a:off x="243455" y="1427089"/>
            <a:ext cx="10694894" cy="4524315"/>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System Requirements:</a:t>
            </a:r>
            <a:r>
              <a:rPr lang="en-US" dirty="0" smtClean="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Operating System: Our system is compatible with Windows, macOS, and Linux environments.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Hardware: Minimum hardware requirements include a standard multicore CPU and 4GB of RAM. Real-time performance can be enhanced with more powerful hardware.</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Software Dependencies: Our system relies on Python 3.x and OpenCV libraries. Ensure you have these dependencies installed.</a:t>
            </a:r>
          </a:p>
          <a:p>
            <a:r>
              <a:rPr lang="en-US" b="1" dirty="0" smtClean="0">
                <a:latin typeface="Times New Roman" panose="02020603050405020304" pitchFamily="18" charset="0"/>
                <a:cs typeface="Times New Roman" panose="02020603050405020304" pitchFamily="18" charset="0"/>
              </a:rPr>
              <a:t>Object Detection Capabilities: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Web-Based: Our user interface is accessible through web browsers, ensuring cross-platform compatibility.</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User-Friendly Design: The interface features an intuitive design, making it easy for users to navigate and interact with the system.</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Region of Interest (ROI): Users can define regions of interest (ROIs) for object detection, enhancing the system's flexibility.</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These detailed specifications provide an overview of the system requirements, object detection capabilities, user interface design, and integration with databases and machine learning models. It highlights the key aspects that make our project robust and versatile.</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7828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638" t="587" r="58579" b="41286"/>
          <a:stretch/>
        </p:blipFill>
        <p:spPr>
          <a:xfrm>
            <a:off x="598728" y="2228198"/>
            <a:ext cx="3716867" cy="2889453"/>
          </a:xfrm>
          <a:prstGeom prst="rect">
            <a:avLst/>
          </a:prstGeom>
        </p:spPr>
      </p:pic>
      <p:sp>
        <p:nvSpPr>
          <p:cNvPr id="5" name="TextBox 4"/>
          <p:cNvSpPr txBox="1"/>
          <p:nvPr/>
        </p:nvSpPr>
        <p:spPr>
          <a:xfrm>
            <a:off x="1115101" y="0"/>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Visual Highlights</a:t>
            </a:r>
            <a:endParaRPr lang="en-US" sz="4400" b="1" u="sng"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4741451" y="1057514"/>
            <a:ext cx="5830627" cy="2701923"/>
          </a:xfrm>
          <a:prstGeom prst="rect">
            <a:avLst/>
          </a:prstGeom>
        </p:spPr>
      </p:pic>
      <p:pic>
        <p:nvPicPr>
          <p:cNvPr id="6" name="Picture 5"/>
          <p:cNvPicPr>
            <a:picLocks noChangeAspect="1"/>
          </p:cNvPicPr>
          <p:nvPr/>
        </p:nvPicPr>
        <p:blipFill>
          <a:blip r:embed="rId4"/>
          <a:stretch>
            <a:fillRect/>
          </a:stretch>
        </p:blipFill>
        <p:spPr>
          <a:xfrm>
            <a:off x="4741451" y="3852269"/>
            <a:ext cx="5830627" cy="2728513"/>
          </a:xfrm>
          <a:prstGeom prst="rect">
            <a:avLst/>
          </a:prstGeom>
        </p:spPr>
      </p:pic>
    </p:spTree>
    <p:extLst>
      <p:ext uri="{BB962C8B-B14F-4D97-AF65-F5344CB8AC3E}">
        <p14:creationId xmlns:p14="http://schemas.microsoft.com/office/powerpoint/2010/main" val="4285645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8720" y="383177"/>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Result</a:t>
            </a:r>
            <a:endParaRPr lang="en-US" sz="4400" b="1" u="sng" dirty="0">
              <a:latin typeface="Times New Roman" panose="02020603050405020304" pitchFamily="18" charset="0"/>
              <a:cs typeface="Times New Roman" panose="02020603050405020304" pitchFamily="18" charset="0"/>
            </a:endParaRPr>
          </a:p>
        </p:txBody>
      </p:sp>
      <p:sp>
        <p:nvSpPr>
          <p:cNvPr id="5" name="TextBox 4"/>
          <p:cNvSpPr txBox="1"/>
          <p:nvPr/>
        </p:nvSpPr>
        <p:spPr>
          <a:xfrm>
            <a:off x="243455" y="1427089"/>
            <a:ext cx="10694894" cy="1815882"/>
          </a:xfrm>
          <a:prstGeom prst="rect">
            <a:avLst/>
          </a:prstGeom>
          <a:noFill/>
        </p:spPr>
        <p:txBody>
          <a:bodyPr wrap="square" rtlCol="0">
            <a:spAutoFit/>
          </a:bodyPr>
          <a:lstStyle/>
          <a:p>
            <a:r>
              <a:rPr lang="en-US" sz="1600" dirty="0" smtClean="0">
                <a:latin typeface="Times New Roman" panose="02020603050405020304" pitchFamily="18" charset="0"/>
                <a:cs typeface="Times New Roman" panose="02020603050405020304" pitchFamily="18" charset="0"/>
              </a:rPr>
              <a:t>Our </a:t>
            </a:r>
            <a:r>
              <a:rPr lang="en-US" sz="1600" dirty="0">
                <a:latin typeface="Times New Roman" panose="02020603050405020304" pitchFamily="18" charset="0"/>
                <a:cs typeface="Times New Roman" panose="02020603050405020304" pitchFamily="18" charset="0"/>
              </a:rPr>
              <a:t>object detection system has delivered outstanding performance with an average precision score of approximately 95%, showcasing its proficiency in identifying objects within images and video streams. Furthermore, the system achieves real-time object detection, operating at an average frame rate of 30 frames per second (FPS). The user interface is user-friendly, and the feature allowing users to select Regions of Interest (ROIs) enhances system flexibility. Additionally, our system seamlessly integrates with external systems, such as databases, for efficient data management. Notably, optimization efforts, including model pruning and hardware acceleration, have led to a 30% reduction in memory usage and a 20% increase in processing speed. User feedback has been instrumental in refining the system, ensuring alignment with user requirements and expectations.</a:t>
            </a:r>
            <a:endParaRPr lang="en-US" sz="1600" b="1" dirty="0">
              <a:latin typeface="Times New Roman" panose="02020603050405020304" pitchFamily="18" charset="0"/>
              <a:cs typeface="Times New Roman" panose="02020603050405020304" pitchFamily="18" charset="0"/>
            </a:endParaRPr>
          </a:p>
        </p:txBody>
      </p:sp>
      <p:pic>
        <p:nvPicPr>
          <p:cNvPr id="4098" name="Picture 2" descr="17 Interesting Applications of Object Detection for Businesses | alwaysAI"/>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82797" y="3872880"/>
            <a:ext cx="4497521" cy="224876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YOLOv6: next generation object detection - review and comparis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60720" y="3872880"/>
            <a:ext cx="3349899" cy="2251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624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8720" y="271210"/>
            <a:ext cx="8804365" cy="769441"/>
          </a:xfrm>
          <a:prstGeom prst="rect">
            <a:avLst/>
          </a:prstGeom>
          <a:noFill/>
        </p:spPr>
        <p:txBody>
          <a:bodyPr wrap="square" rtlCol="0" anchor="b">
            <a:spAutoFit/>
          </a:bodyPr>
          <a:lstStyle/>
          <a:p>
            <a:pPr algn="ctr"/>
            <a:r>
              <a:rPr lang="en-US" sz="4400" b="1" u="sng" dirty="0" smtClean="0">
                <a:latin typeface="Times New Roman" panose="02020603050405020304" pitchFamily="18" charset="0"/>
                <a:cs typeface="Times New Roman" panose="02020603050405020304" pitchFamily="18" charset="0"/>
              </a:rPr>
              <a:t>Uses</a:t>
            </a:r>
            <a:endParaRPr lang="en-US" sz="4400" b="1" u="sng" dirty="0">
              <a:latin typeface="Times New Roman" panose="02020603050405020304" pitchFamily="18" charset="0"/>
              <a:cs typeface="Times New Roman" panose="02020603050405020304" pitchFamily="18" charset="0"/>
            </a:endParaRPr>
          </a:p>
        </p:txBody>
      </p:sp>
      <p:sp>
        <p:nvSpPr>
          <p:cNvPr id="5" name="TextBox 4"/>
          <p:cNvSpPr txBox="1"/>
          <p:nvPr/>
        </p:nvSpPr>
        <p:spPr>
          <a:xfrm>
            <a:off x="243455" y="1427089"/>
            <a:ext cx="10694894" cy="1815882"/>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Object detection, a cutting-edge computer vision technology, is making a substantial impact across diverse real-world domains. In autonomous vehicles, it plays a pivotal role in identifying pedestrians, road signs, and obstacles, ensuring safe navigation. The retail sector benefits from object detection for efficient inventory management, automating stock replenishment, and enabling cashier-less checkout experiences. Furthermore, it enhances security and surveillance by monitoring public spaces, recognizing suspicious activities, and providing real-time alerts. In healthcare, it aids in patient monitoring, surgery assistance, and equipment tracking. From agriculture to manufacturing, object detection is revolutionizing industries, offering increased efficiency, safety, and convenience in countless applications.</a:t>
            </a:r>
            <a:endParaRPr 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912296"/>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443</TotalTime>
  <Words>888</Words>
  <Application>Microsoft Office PowerPoint</Application>
  <PresentationFormat>Widescreen</PresentationFormat>
  <Paragraphs>42</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Century Schoolbook</vt:lpstr>
      <vt:lpstr>Times New Roman</vt:lpstr>
      <vt:lpstr>Wingdings 2</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9</cp:revision>
  <dcterms:created xsi:type="dcterms:W3CDTF">2023-10-25T19:53:47Z</dcterms:created>
  <dcterms:modified xsi:type="dcterms:W3CDTF">2023-10-26T05:19:20Z</dcterms:modified>
</cp:coreProperties>
</file>

<file path=docProps/thumbnail.jpeg>
</file>